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3"/>
    <p:sldId id="257" r:id="rId4"/>
    <p:sldId id="261" r:id="rId5"/>
    <p:sldId id="259" r:id="rId6"/>
    <p:sldId id="265" r:id="rId7"/>
    <p:sldId id="269" r:id="rId8"/>
    <p:sldId id="278" r:id="rId9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67" name="Shape 6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 panose="020F0502020204030204"/>
      </a:defRPr>
    </a:lvl1pPr>
    <a:lvl2pPr indent="228600" latinLnBrk="0">
      <a:defRPr sz="1200">
        <a:latin typeface="+mj-lt"/>
        <a:ea typeface="+mj-ea"/>
        <a:cs typeface="+mj-cs"/>
        <a:sym typeface="Calibri" panose="020F0502020204030204"/>
      </a:defRPr>
    </a:lvl2pPr>
    <a:lvl3pPr indent="457200" latinLnBrk="0">
      <a:defRPr sz="1200">
        <a:latin typeface="+mj-lt"/>
        <a:ea typeface="+mj-ea"/>
        <a:cs typeface="+mj-cs"/>
        <a:sym typeface="Calibri" panose="020F0502020204030204"/>
      </a:defRPr>
    </a:lvl3pPr>
    <a:lvl4pPr indent="685800" latinLnBrk="0">
      <a:defRPr sz="1200">
        <a:latin typeface="+mj-lt"/>
        <a:ea typeface="+mj-ea"/>
        <a:cs typeface="+mj-cs"/>
        <a:sym typeface="Calibri" panose="020F0502020204030204"/>
      </a:defRPr>
    </a:lvl4pPr>
    <a:lvl5pPr indent="914400" latinLnBrk="0">
      <a:defRPr sz="1200">
        <a:latin typeface="+mj-lt"/>
        <a:ea typeface="+mj-ea"/>
        <a:cs typeface="+mj-cs"/>
        <a:sym typeface="Calibri" panose="020F0502020204030204"/>
      </a:defRPr>
    </a:lvl5pPr>
    <a:lvl6pPr indent="1143000" latinLnBrk="0">
      <a:defRPr sz="1200">
        <a:latin typeface="+mj-lt"/>
        <a:ea typeface="+mj-ea"/>
        <a:cs typeface="+mj-cs"/>
        <a:sym typeface="Calibri" panose="020F0502020204030204"/>
      </a:defRPr>
    </a:lvl6pPr>
    <a:lvl7pPr indent="1371600" latinLnBrk="0">
      <a:defRPr sz="1200">
        <a:latin typeface="+mj-lt"/>
        <a:ea typeface="+mj-ea"/>
        <a:cs typeface="+mj-cs"/>
        <a:sym typeface="Calibri" panose="020F0502020204030204"/>
      </a:defRPr>
    </a:lvl7pPr>
    <a:lvl8pPr indent="1600200" latinLnBrk="0">
      <a:defRPr sz="1200">
        <a:latin typeface="+mj-lt"/>
        <a:ea typeface="+mj-ea"/>
        <a:cs typeface="+mj-cs"/>
        <a:sym typeface="Calibri" panose="020F0502020204030204"/>
      </a:defRPr>
    </a:lvl8pPr>
    <a:lvl9pPr indent="1828800" latinLnBrk="0">
      <a:defRPr sz="1200">
        <a:latin typeface="+mj-lt"/>
        <a:ea typeface="+mj-ea"/>
        <a:cs typeface="+mj-cs"/>
        <a:sym typeface="Calibri" panose="020F0502020204030204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/>
          <p:nvPr>
            <p:ph type="title"/>
          </p:nvPr>
        </p:nvSpPr>
        <p:spPr>
          <a:xfrm>
            <a:off x="1826683" y="769937"/>
            <a:ext cx="9753601" cy="1668463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ctr"/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/>
          <p:nvPr>
            <p:ph type="body" idx="1"/>
          </p:nvPr>
        </p:nvSpPr>
        <p:spPr>
          <a:xfrm>
            <a:off x="6805083" y="2438400"/>
            <a:ext cx="4775201" cy="441960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/>
          <p:nvPr>
            <p:ph type="sldNum" sz="quarter" idx="2"/>
          </p:nvPr>
        </p:nvSpPr>
        <p:spPr>
          <a:xfrm>
            <a:off x="11089821" y="6404293"/>
            <a:ext cx="263980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98989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 panose="020F0302020204030204"/>
          <a:ea typeface="Calibri Light" panose="020F0302020204030204"/>
          <a:cs typeface="Calibri Light" panose="020F0302020204030204"/>
          <a:sym typeface="Calibri Light" panose="020F0302020204030204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 panose="020F0302020204030204"/>
          <a:ea typeface="Calibri Light" panose="020F0302020204030204"/>
          <a:cs typeface="Calibri Light" panose="020F0302020204030204"/>
          <a:sym typeface="Calibri Light" panose="020F0302020204030204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 panose="020F0302020204030204"/>
          <a:ea typeface="Calibri Light" panose="020F0302020204030204"/>
          <a:cs typeface="Calibri Light" panose="020F0302020204030204"/>
          <a:sym typeface="Calibri Light" panose="020F0302020204030204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 panose="020F0302020204030204"/>
          <a:ea typeface="Calibri Light" panose="020F0302020204030204"/>
          <a:cs typeface="Calibri Light" panose="020F0302020204030204"/>
          <a:sym typeface="Calibri Light" panose="020F0302020204030204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 panose="020F0302020204030204"/>
          <a:ea typeface="Calibri Light" panose="020F0302020204030204"/>
          <a:cs typeface="Calibri Light" panose="020F0302020204030204"/>
          <a:sym typeface="Calibri Light" panose="020F0302020204030204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 panose="020F0302020204030204"/>
          <a:ea typeface="Calibri Light" panose="020F0302020204030204"/>
          <a:cs typeface="Calibri Light" panose="020F0302020204030204"/>
          <a:sym typeface="Calibri Light" panose="020F0302020204030204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 panose="020F0302020204030204"/>
          <a:ea typeface="Calibri Light" panose="020F0302020204030204"/>
          <a:cs typeface="Calibri Light" panose="020F0302020204030204"/>
          <a:sym typeface="Calibri Light" panose="020F0302020204030204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 panose="020F0302020204030204"/>
          <a:ea typeface="Calibri Light" panose="020F0302020204030204"/>
          <a:cs typeface="Calibri Light" panose="020F0302020204030204"/>
          <a:sym typeface="Calibri Light" panose="020F0302020204030204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 panose="020F0302020204030204"/>
          <a:ea typeface="Calibri Light" panose="020F0302020204030204"/>
          <a:cs typeface="Calibri Light" panose="020F0302020204030204"/>
          <a:sym typeface="Calibri Light" panose="020F0302020204030204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2pPr>
      <a:lvl3pPr marL="1234440" marR="0" indent="-32004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5pPr>
      <a:lvl6pPr marL="0" marR="0" indent="22860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/>
        <a:buNone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6pPr>
      <a:lvl7pPr marL="0" marR="0" indent="27432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/>
        <a:buNone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7pPr>
      <a:lvl8pPr marL="0" marR="0" indent="3200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/>
        <a:buNone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8pPr>
      <a:lvl9pPr marL="0" marR="0" indent="3657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/>
        <a:buNone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.jpe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图片 1" descr="图片 1"/>
          <p:cNvPicPr>
            <a:picLocks noChangeAspect="1"/>
          </p:cNvPicPr>
          <p:nvPr/>
        </p:nvPicPr>
        <p:blipFill>
          <a:blip r:embed="rId1"/>
          <a:srcRect b="15047"/>
          <a:stretch>
            <a:fillRect/>
          </a:stretch>
        </p:blipFill>
        <p:spPr>
          <a:xfrm>
            <a:off x="9685538" y="4294387"/>
            <a:ext cx="2131244" cy="256361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70" name="未标题-1.psd" descr="未标题-1.ps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4314" y="-1725814"/>
            <a:ext cx="8243129" cy="82431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71" name="未标题-1.psd" descr="未标题-1.ps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4314" y="-3757813"/>
            <a:ext cx="8243129" cy="824312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72" name="三角形"/>
          <p:cNvSpPr/>
          <p:nvPr/>
        </p:nvSpPr>
        <p:spPr>
          <a:xfrm rot="17899124">
            <a:off x="4276724" y="5967412"/>
            <a:ext cx="223839" cy="192089"/>
          </a:xfrm>
          <a:prstGeom prst="triangle">
            <a:avLst/>
          </a:prstGeom>
          <a:solidFill>
            <a:srgbClr val="F2F2F2">
              <a:alpha val="5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pPr>
          </a:p>
        </p:txBody>
      </p:sp>
      <p:sp>
        <p:nvSpPr>
          <p:cNvPr id="73" name="2020"/>
          <p:cNvSpPr txBox="1"/>
          <p:nvPr/>
        </p:nvSpPr>
        <p:spPr>
          <a:xfrm>
            <a:off x="3275419" y="1447962"/>
            <a:ext cx="5305427" cy="15646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9600">
                <a:solidFill>
                  <a:srgbClr val="982B4B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defRPr>
            </a:lvl1pPr>
          </a:lstStyle>
          <a:p>
            <a:r>
              <a:t>2020</a:t>
            </a:r>
          </a:p>
        </p:txBody>
      </p:sp>
      <p:sp>
        <p:nvSpPr>
          <p:cNvPr id="74" name="情系燕京理工    荣归中学母校"/>
          <p:cNvSpPr txBox="1"/>
          <p:nvPr/>
        </p:nvSpPr>
        <p:spPr>
          <a:xfrm>
            <a:off x="3139528" y="3017689"/>
            <a:ext cx="6955930" cy="65913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3700" b="1">
                <a:solidFill>
                  <a:srgbClr val="972B4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河北省</a:t>
            </a:r>
            <a:r>
              <a:rPr lang="en-US"/>
              <a:t>*******</a:t>
            </a:r>
            <a:endParaRPr lang="en-US"/>
          </a:p>
        </p:txBody>
      </p:sp>
      <p:sp>
        <p:nvSpPr>
          <p:cNvPr id="76" name="矩形"/>
          <p:cNvSpPr/>
          <p:nvPr/>
        </p:nvSpPr>
        <p:spPr>
          <a:xfrm>
            <a:off x="6345535" y="3899708"/>
            <a:ext cx="3533585" cy="459633"/>
          </a:xfrm>
          <a:prstGeom prst="rect">
            <a:avLst/>
          </a:prstGeom>
          <a:solidFill>
            <a:srgbClr val="982B4C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 panose="020F0502020204030204"/>
              </a:defRPr>
            </a:pPr>
          </a:p>
        </p:txBody>
      </p:sp>
      <p:sp>
        <p:nvSpPr>
          <p:cNvPr id="77" name="演讲：李飞。      时间：2020.4"/>
          <p:cNvSpPr txBox="1"/>
          <p:nvPr/>
        </p:nvSpPr>
        <p:spPr>
          <a:xfrm>
            <a:off x="6348729" y="3925054"/>
            <a:ext cx="3295015" cy="36703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pPr>
            <a:r>
              <a:t>演讲</a:t>
            </a:r>
            <a:r>
              <a:t>人：</a:t>
            </a:r>
            <a:r>
              <a:rPr lang="en-US"/>
              <a:t>****</a:t>
            </a:r>
            <a:r>
              <a:t>     </a:t>
            </a:r>
            <a:r>
              <a:t>     时间：2020.</a:t>
            </a:r>
            <a:r>
              <a:t>5</a:t>
            </a:r>
          </a:p>
        </p:txBody>
      </p:sp>
      <p:pic>
        <p:nvPicPr>
          <p:cNvPr id="78" name="未标题-1.psd" descr="未标题-1.ps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895025">
            <a:off x="-2153350" y="2164485"/>
            <a:ext cx="6760423" cy="6760422"/>
          </a:xfrm>
          <a:prstGeom prst="rect">
            <a:avLst/>
          </a:prstGeom>
          <a:ln w="12700">
            <a:miter lim="400000"/>
            <a:headEnd/>
            <a:tailEnd/>
          </a:ln>
          <a:effectLst>
            <a:reflection stA="50000" endPos="40000" dir="5400000" sy="-100000" algn="bl" rotWithShape="0"/>
          </a:effectLst>
        </p:spPr>
      </p:pic>
      <p:pic>
        <p:nvPicPr>
          <p:cNvPr id="79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638" y="6140467"/>
            <a:ext cx="1882724" cy="49654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" name="图片 1" descr="651fbcb1bd0c2db13e6fc8d4e25ef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" y="-171450"/>
            <a:ext cx="1621155" cy="162115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未标题-1.psd" descr="未标题-1.ps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8895025">
            <a:off x="-3258250" y="2661055"/>
            <a:ext cx="6760423" cy="6760422"/>
          </a:xfrm>
          <a:prstGeom prst="rect">
            <a:avLst/>
          </a:prstGeom>
          <a:ln w="12700">
            <a:miter lim="400000"/>
            <a:headEnd/>
            <a:tailEnd/>
          </a:ln>
          <a:effectLst>
            <a:reflection stA="50000" endPos="40000" dir="5400000" sy="-100000" algn="bl" rotWithShape="0"/>
          </a:effectLst>
        </p:spPr>
      </p:pic>
      <p:pic>
        <p:nvPicPr>
          <p:cNvPr id="82" name="_X1A4018.jpg" descr="_X1A4018.jpg"/>
          <p:cNvPicPr>
            <a:picLocks noChangeAspect="1"/>
          </p:cNvPicPr>
          <p:nvPr/>
        </p:nvPicPr>
        <p:blipFill>
          <a:blip r:embed="rId2"/>
          <a:srcRect l="11306" r="42208"/>
          <a:stretch>
            <a:fillRect/>
          </a:stretch>
        </p:blipFill>
        <p:spPr>
          <a:xfrm>
            <a:off x="-816825" y="-2043979"/>
            <a:ext cx="6777934" cy="97201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83" name="未标题-1.psd" descr="未标题-1.ps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4014" y="-2945014"/>
            <a:ext cx="8243129" cy="82431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5" name="圆形"/>
          <p:cNvSpPr/>
          <p:nvPr/>
        </p:nvSpPr>
        <p:spPr>
          <a:xfrm>
            <a:off x="1116805" y="1604621"/>
            <a:ext cx="3724959" cy="3724958"/>
          </a:xfrm>
          <a:prstGeom prst="ellipse">
            <a:avLst/>
          </a:prstGeom>
          <a:solidFill>
            <a:srgbClr val="982B4B">
              <a:alpha val="69741"/>
            </a:srgbClr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 panose="020F0502020204030204"/>
              </a:defRPr>
            </a:pPr>
          </a:p>
        </p:txBody>
      </p:sp>
      <p:sp>
        <p:nvSpPr>
          <p:cNvPr id="86" name="01 忆燕理风采"/>
          <p:cNvSpPr txBox="1"/>
          <p:nvPr/>
        </p:nvSpPr>
        <p:spPr>
          <a:xfrm>
            <a:off x="6786880" y="1460500"/>
            <a:ext cx="5006976" cy="62865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defRPr sz="3500" b="1">
                <a:solidFill>
                  <a:srgbClr val="A2415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t>01 </a:t>
            </a:r>
            <a:r>
              <a:rPr lang="en-US"/>
              <a:t>****</a:t>
            </a:r>
            <a:endParaRPr lang="en-US"/>
          </a:p>
        </p:txBody>
      </p:sp>
      <p:sp>
        <p:nvSpPr>
          <p:cNvPr id="87" name="02 为燕理代言"/>
          <p:cNvSpPr txBox="1"/>
          <p:nvPr/>
        </p:nvSpPr>
        <p:spPr>
          <a:xfrm>
            <a:off x="6767417" y="2304007"/>
            <a:ext cx="3460305" cy="62865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defRPr sz="3500" b="1">
                <a:solidFill>
                  <a:srgbClr val="A2415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t>02 </a:t>
            </a:r>
            <a:r>
              <a:rPr lang="en-US"/>
              <a:t>****</a:t>
            </a:r>
            <a:endParaRPr lang="en-US"/>
          </a:p>
        </p:txBody>
      </p:sp>
      <p:sp>
        <p:nvSpPr>
          <p:cNvPr id="88" name="03 践燕理精神"/>
          <p:cNvSpPr txBox="1"/>
          <p:nvPr/>
        </p:nvSpPr>
        <p:spPr>
          <a:xfrm>
            <a:off x="6759162" y="3151951"/>
            <a:ext cx="3460305" cy="62865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defRPr sz="3500" b="1">
                <a:solidFill>
                  <a:srgbClr val="A2415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t>03 </a:t>
            </a:r>
            <a:r>
              <a:rPr lang="en-US"/>
              <a:t>****</a:t>
            </a:r>
            <a:endParaRPr lang="en-US"/>
          </a:p>
        </p:txBody>
      </p:sp>
      <p:sp>
        <p:nvSpPr>
          <p:cNvPr id="90" name="目 录"/>
          <p:cNvSpPr txBox="1"/>
          <p:nvPr/>
        </p:nvSpPr>
        <p:spPr>
          <a:xfrm>
            <a:off x="1788635" y="2464037"/>
            <a:ext cx="2418417" cy="15138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 sz="8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目 录</a:t>
            </a:r>
          </a:p>
        </p:txBody>
      </p:sp>
      <p:sp>
        <p:nvSpPr>
          <p:cNvPr id="91" name="线条"/>
          <p:cNvSpPr/>
          <p:nvPr/>
        </p:nvSpPr>
        <p:spPr>
          <a:xfrm>
            <a:off x="1725235" y="3900407"/>
            <a:ext cx="2545221" cy="3"/>
          </a:xfrm>
          <a:prstGeom prst="line">
            <a:avLst/>
          </a:prstGeom>
          <a:ln w="254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/>
        </p:txBody>
      </p:sp>
      <p:sp>
        <p:nvSpPr>
          <p:cNvPr id="92" name="CONTENTS"/>
          <p:cNvSpPr txBox="1"/>
          <p:nvPr/>
        </p:nvSpPr>
        <p:spPr>
          <a:xfrm>
            <a:off x="2001865" y="4013437"/>
            <a:ext cx="2335839" cy="4597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algn="just">
              <a:defRPr sz="2400">
                <a:solidFill>
                  <a:srgbClr val="FFFFFF"/>
                </a:solidFill>
                <a:latin typeface="FZZhengHeiS-R-GB"/>
                <a:ea typeface="FZZhengHeiS-R-GB"/>
                <a:cs typeface="FZZhengHeiS-R-GB"/>
                <a:sym typeface="FZZhengHeiS-R-GB"/>
              </a:defRPr>
            </a:lvl1pPr>
          </a:lstStyle>
          <a:p>
            <a:r>
              <a:t>CONTENTS</a:t>
            </a:r>
          </a:p>
        </p:txBody>
      </p:sp>
      <p:pic>
        <p:nvPicPr>
          <p:cNvPr id="93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638" y="6140467"/>
            <a:ext cx="1882724" cy="49654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" name="图片 1" descr="651fbcb1bd0c2db13e6fc8d4e25ef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6520" y="0"/>
            <a:ext cx="1368425" cy="13684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724015" y="5034915"/>
            <a:ext cx="4556125" cy="3670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vertOverflow="overflow" horzOverflow="overflow" vert="horz" wrap="square" lIns="45718" tIns="45718" rIns="45718" bIns="45718" numCol="1" spcCol="38100" rtlCol="0" anchor="t" forceAA="0" upright="0">
            <a:spAutoFit/>
          </a:bodyPr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宋体" panose="02010600030101010101" pitchFamily="2" charset="-122"/>
                <a:cs typeface="+mn-cs"/>
                <a:sym typeface="Helvetica"/>
              </a:rPr>
              <a:t>左边的图可以根据内容随时更换</a:t>
            </a:r>
            <a:endParaRPr kumimoji="0" lang="zh-CN" altLang="en-US" sz="1800" b="1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宋体" panose="02010600030101010101" pitchFamily="2" charset="-122"/>
              <a:cs typeface="+mn-cs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WechatIMG1.jpeg" descr="WechatIMG1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97797" y="-24372"/>
            <a:ext cx="6037978" cy="76189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28" name="未标题-1.psd" descr="未标题-1.ps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895025">
            <a:off x="-3258250" y="2661055"/>
            <a:ext cx="6760423" cy="6760422"/>
          </a:xfrm>
          <a:prstGeom prst="rect">
            <a:avLst/>
          </a:prstGeom>
          <a:ln w="12700">
            <a:miter lim="400000"/>
            <a:headEnd/>
            <a:tailEnd/>
          </a:ln>
          <a:effectLst>
            <a:reflection stA="50000" endPos="40000" dir="5400000" sy="-100000" algn="bl" rotWithShape="0"/>
          </a:effectLst>
        </p:spPr>
      </p:pic>
      <p:sp>
        <p:nvSpPr>
          <p:cNvPr id="129" name="矩形"/>
          <p:cNvSpPr/>
          <p:nvPr/>
        </p:nvSpPr>
        <p:spPr>
          <a:xfrm>
            <a:off x="-55465" y="2917278"/>
            <a:ext cx="12473239" cy="1146722"/>
          </a:xfrm>
          <a:prstGeom prst="rect">
            <a:avLst/>
          </a:prstGeom>
          <a:solidFill>
            <a:srgbClr val="982B4B">
              <a:alpha val="40010"/>
            </a:srgbClr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 panose="020F0502020204030204"/>
              </a:defRPr>
            </a:pPr>
          </a:p>
        </p:txBody>
      </p:sp>
      <p:pic>
        <p:nvPicPr>
          <p:cNvPr id="131" name="未标题-1.psd" descr="未标题-1.ps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4489" y="-2945014"/>
            <a:ext cx="8243129" cy="82431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32" name="为燕理代言"/>
          <p:cNvSpPr txBox="1"/>
          <p:nvPr/>
        </p:nvSpPr>
        <p:spPr>
          <a:xfrm>
            <a:off x="7837169" y="3078479"/>
            <a:ext cx="4090035" cy="828675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algn="ctr">
              <a:defRPr sz="4800" b="1">
                <a:solidFill>
                  <a:srgbClr val="982B4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rPr lang="en-US"/>
              <a:t>******</a:t>
            </a:r>
            <a:endParaRPr lang="en-US"/>
          </a:p>
        </p:txBody>
      </p:sp>
      <p:sp>
        <p:nvSpPr>
          <p:cNvPr id="133" name="02"/>
          <p:cNvSpPr txBox="1"/>
          <p:nvPr/>
        </p:nvSpPr>
        <p:spPr>
          <a:xfrm>
            <a:off x="5818504" y="2123438"/>
            <a:ext cx="2085340" cy="247523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 sz="15500">
                <a:solidFill>
                  <a:srgbClr val="982B4B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0</a:t>
            </a:r>
            <a:r>
              <a:rPr lang="en-US"/>
              <a:t>1</a:t>
            </a:r>
            <a:endParaRPr lang="en-US"/>
          </a:p>
        </p:txBody>
      </p:sp>
      <p:pic>
        <p:nvPicPr>
          <p:cNvPr id="134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638" y="6140467"/>
            <a:ext cx="1882724" cy="49654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" name="图片 1" descr="651fbcb1bd0c2db13e6fc8d4e25ef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8910" y="476250"/>
            <a:ext cx="1365885" cy="13658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724015" y="5034915"/>
            <a:ext cx="4556125" cy="3670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vertOverflow="overflow" horzOverflow="overflow" vert="horz" wrap="square" lIns="45718" tIns="45718" rIns="45718" bIns="45718" numCol="1" spcCol="38100" rtlCol="0" anchor="t" forceAA="0" upright="0">
            <a:spAutoFit/>
          </a:bodyPr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宋体" panose="02010600030101010101" pitchFamily="2" charset="-122"/>
                <a:cs typeface="+mn-cs"/>
                <a:sym typeface="Helvetica"/>
              </a:rPr>
              <a:t>左边的图可以根据内容随时更换</a:t>
            </a:r>
            <a:endParaRPr kumimoji="0" lang="zh-CN" altLang="en-US" sz="1800" b="1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宋体" panose="02010600030101010101" pitchFamily="2" charset="-122"/>
              <a:cs typeface="+mn-cs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未标题-1.psd" descr="未标题-1.ps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8895025">
            <a:off x="-3233485" y="2668675"/>
            <a:ext cx="6760423" cy="6760422"/>
          </a:xfrm>
          <a:prstGeom prst="rect">
            <a:avLst/>
          </a:prstGeom>
          <a:ln w="12700">
            <a:miter lim="400000"/>
            <a:headEnd/>
            <a:tailEnd/>
          </a:ln>
          <a:effectLst>
            <a:reflection stA="50000" endPos="40000" dir="5400000" sy="-100000" algn="bl" rotWithShape="0"/>
          </a:effectLst>
        </p:spPr>
      </p:pic>
      <p:pic>
        <p:nvPicPr>
          <p:cNvPr id="106" name="未标题-1.psd" descr="未标题-1.ps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4014" y="-2945014"/>
            <a:ext cx="8243129" cy="82431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08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4638" y="6140467"/>
            <a:ext cx="1882724" cy="49654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09" name="文本框 37"/>
          <p:cNvSpPr txBox="1"/>
          <p:nvPr/>
        </p:nvSpPr>
        <p:spPr>
          <a:xfrm>
            <a:off x="1195069" y="593725"/>
            <a:ext cx="3475992" cy="412750"/>
          </a:xfrm>
          <a:prstGeom prst="rect">
            <a:avLst/>
          </a:prstGeom>
          <a:ln w="12700">
            <a:miter lim="400000"/>
          </a:ln>
        </p:spPr>
        <p:txBody>
          <a:bodyPr lIns="45709" tIns="45709" rIns="45709" bIns="45709">
            <a:spAutoFit/>
          </a:bodyPr>
          <a:lstStyle>
            <a:lvl1pPr algn="just">
              <a:defRPr sz="2100">
                <a:solidFill>
                  <a:srgbClr val="9411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一、什么是</a:t>
            </a:r>
            <a:r>
              <a:rPr lang="en-US"/>
              <a:t>*****</a:t>
            </a:r>
            <a:endParaRPr lang="en-US"/>
          </a:p>
        </p:txBody>
      </p:sp>
      <p:sp>
        <p:nvSpPr>
          <p:cNvPr id="110" name="线上开一次主题班会，交流大学梦想。鼓励学生争取高中班主任同意，视频参加班会，与高中学弟学妹交流，分享自己的大学生活，向母校的老师们和学弟学妹们介绍一下自己的学校和专业，向学弟学妹们传授复习和报考经验，如有报考指导等需求可告知我校在本地市招生负责老师的联系方式，为学弟学妹们提供服务。联系方式见附件四。"/>
          <p:cNvSpPr txBox="1"/>
          <p:nvPr/>
        </p:nvSpPr>
        <p:spPr>
          <a:xfrm>
            <a:off x="1047214" y="3049575"/>
            <a:ext cx="9920535" cy="705485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ctr">
            <a:spAutoFit/>
          </a:bodyPr>
          <a:lstStyle/>
          <a:p>
            <a:pPr>
              <a:lnSpc>
                <a:spcPct val="200000"/>
              </a:lnSpc>
              <a:spcBef>
                <a:spcPts val="800"/>
              </a:spcBef>
              <a:defRPr sz="2000" b="1">
                <a:solidFill>
                  <a:srgbClr val="5E5E5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t>             </a:t>
            </a:r>
            <a:r>
              <a:rPr lang="en-US" b="0"/>
              <a:t>*************</a:t>
            </a:r>
            <a:endParaRPr lang="en-US"/>
          </a:p>
        </p:txBody>
      </p:sp>
      <p:sp>
        <p:nvSpPr>
          <p:cNvPr id="111" name="线条"/>
          <p:cNvSpPr/>
          <p:nvPr/>
        </p:nvSpPr>
        <p:spPr>
          <a:xfrm>
            <a:off x="1852294" y="1509959"/>
            <a:ext cx="8158165" cy="1"/>
          </a:xfrm>
          <a:prstGeom prst="line">
            <a:avLst/>
          </a:prstGeom>
          <a:ln w="25400">
            <a:solidFill>
              <a:srgbClr val="982B4A"/>
            </a:solidFill>
          </a:ln>
        </p:spPr>
        <p:txBody>
          <a:bodyPr lIns="45718" tIns="45718" rIns="45718" bIns="45718"/>
          <a:lstStyle/>
          <a:p/>
        </p:txBody>
      </p:sp>
      <p:sp>
        <p:nvSpPr>
          <p:cNvPr id="112" name="线条"/>
          <p:cNvSpPr/>
          <p:nvPr/>
        </p:nvSpPr>
        <p:spPr>
          <a:xfrm>
            <a:off x="1772601" y="5595672"/>
            <a:ext cx="8088315" cy="1"/>
          </a:xfrm>
          <a:prstGeom prst="line">
            <a:avLst/>
          </a:prstGeom>
          <a:ln w="25400">
            <a:solidFill>
              <a:srgbClr val="982B4A"/>
            </a:solidFill>
          </a:ln>
        </p:spPr>
        <p:txBody>
          <a:bodyPr lIns="45718" tIns="45718" rIns="45718" bIns="45718"/>
          <a:lstStyle/>
          <a:p/>
        </p:txBody>
      </p:sp>
      <p:sp>
        <p:nvSpPr>
          <p:cNvPr id="113" name="形状"/>
          <p:cNvSpPr/>
          <p:nvPr/>
        </p:nvSpPr>
        <p:spPr>
          <a:xfrm>
            <a:off x="1106169" y="1224208"/>
            <a:ext cx="400052" cy="363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814" y="0"/>
                </a:moveTo>
                <a:lnTo>
                  <a:pt x="9000" y="2700"/>
                </a:lnTo>
                <a:lnTo>
                  <a:pt x="7971" y="3553"/>
                </a:lnTo>
                <a:lnTo>
                  <a:pt x="7071" y="4547"/>
                </a:lnTo>
                <a:lnTo>
                  <a:pt x="6429" y="5542"/>
                </a:lnTo>
                <a:lnTo>
                  <a:pt x="5657" y="6537"/>
                </a:lnTo>
                <a:lnTo>
                  <a:pt x="4886" y="8811"/>
                </a:lnTo>
                <a:lnTo>
                  <a:pt x="4629" y="9947"/>
                </a:lnTo>
                <a:lnTo>
                  <a:pt x="4500" y="11084"/>
                </a:lnTo>
                <a:lnTo>
                  <a:pt x="9257" y="11084"/>
                </a:lnTo>
                <a:lnTo>
                  <a:pt x="9257" y="21600"/>
                </a:lnTo>
                <a:lnTo>
                  <a:pt x="0" y="21600"/>
                </a:lnTo>
                <a:lnTo>
                  <a:pt x="0" y="11368"/>
                </a:lnTo>
                <a:lnTo>
                  <a:pt x="257" y="9237"/>
                </a:lnTo>
                <a:lnTo>
                  <a:pt x="771" y="7389"/>
                </a:lnTo>
                <a:lnTo>
                  <a:pt x="1671" y="5542"/>
                </a:lnTo>
                <a:lnTo>
                  <a:pt x="2571" y="3837"/>
                </a:lnTo>
                <a:lnTo>
                  <a:pt x="3600" y="2416"/>
                </a:lnTo>
                <a:lnTo>
                  <a:pt x="5143" y="1137"/>
                </a:lnTo>
                <a:lnTo>
                  <a:pt x="6814" y="0"/>
                </a:lnTo>
                <a:close/>
                <a:moveTo>
                  <a:pt x="19157" y="0"/>
                </a:moveTo>
                <a:lnTo>
                  <a:pt x="17486" y="1137"/>
                </a:lnTo>
                <a:lnTo>
                  <a:pt x="16071" y="2558"/>
                </a:lnTo>
                <a:lnTo>
                  <a:pt x="14914" y="3979"/>
                </a:lnTo>
                <a:lnTo>
                  <a:pt x="14014" y="5684"/>
                </a:lnTo>
                <a:lnTo>
                  <a:pt x="13114" y="7532"/>
                </a:lnTo>
                <a:lnTo>
                  <a:pt x="12600" y="9237"/>
                </a:lnTo>
                <a:lnTo>
                  <a:pt x="12343" y="11368"/>
                </a:lnTo>
                <a:lnTo>
                  <a:pt x="12343" y="21600"/>
                </a:lnTo>
                <a:lnTo>
                  <a:pt x="21600" y="21600"/>
                </a:lnTo>
                <a:lnTo>
                  <a:pt x="21600" y="11084"/>
                </a:lnTo>
                <a:lnTo>
                  <a:pt x="16714" y="11084"/>
                </a:lnTo>
                <a:lnTo>
                  <a:pt x="17229" y="8811"/>
                </a:lnTo>
                <a:lnTo>
                  <a:pt x="18000" y="6537"/>
                </a:lnTo>
                <a:lnTo>
                  <a:pt x="20314" y="3553"/>
                </a:lnTo>
                <a:lnTo>
                  <a:pt x="21343" y="2700"/>
                </a:lnTo>
                <a:lnTo>
                  <a:pt x="19157" y="0"/>
                </a:lnTo>
                <a:close/>
              </a:path>
            </a:pathLst>
          </a:custGeom>
          <a:solidFill>
            <a:srgbClr val="982B4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 panose="020F0502020204030204"/>
              </a:defRPr>
            </a:pPr>
          </a:p>
        </p:txBody>
      </p:sp>
      <p:sp>
        <p:nvSpPr>
          <p:cNvPr id="114" name="形状"/>
          <p:cNvSpPr/>
          <p:nvPr/>
        </p:nvSpPr>
        <p:spPr>
          <a:xfrm>
            <a:off x="10260965" y="5486134"/>
            <a:ext cx="411164" cy="361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9544" y="0"/>
                </a:lnTo>
                <a:lnTo>
                  <a:pt x="9544" y="10374"/>
                </a:lnTo>
                <a:lnTo>
                  <a:pt x="9042" y="12505"/>
                </a:lnTo>
                <a:lnTo>
                  <a:pt x="8540" y="14353"/>
                </a:lnTo>
                <a:lnTo>
                  <a:pt x="7912" y="16200"/>
                </a:lnTo>
                <a:lnTo>
                  <a:pt x="6907" y="17763"/>
                </a:lnTo>
                <a:lnTo>
                  <a:pt x="5651" y="19184"/>
                </a:lnTo>
                <a:lnTo>
                  <a:pt x="4270" y="20463"/>
                </a:lnTo>
                <a:lnTo>
                  <a:pt x="2512" y="21600"/>
                </a:lnTo>
                <a:lnTo>
                  <a:pt x="251" y="19042"/>
                </a:lnTo>
                <a:lnTo>
                  <a:pt x="1381" y="18189"/>
                </a:lnTo>
                <a:lnTo>
                  <a:pt x="2260" y="17195"/>
                </a:lnTo>
                <a:lnTo>
                  <a:pt x="3767" y="15205"/>
                </a:lnTo>
                <a:lnTo>
                  <a:pt x="4270" y="14068"/>
                </a:lnTo>
                <a:lnTo>
                  <a:pt x="4647" y="12932"/>
                </a:lnTo>
                <a:lnTo>
                  <a:pt x="4772" y="11653"/>
                </a:lnTo>
                <a:lnTo>
                  <a:pt x="4898" y="10516"/>
                </a:lnTo>
                <a:lnTo>
                  <a:pt x="0" y="10516"/>
                </a:lnTo>
                <a:lnTo>
                  <a:pt x="0" y="0"/>
                </a:lnTo>
                <a:close/>
                <a:moveTo>
                  <a:pt x="12684" y="0"/>
                </a:moveTo>
                <a:lnTo>
                  <a:pt x="12684" y="10516"/>
                </a:lnTo>
                <a:lnTo>
                  <a:pt x="17205" y="10516"/>
                </a:lnTo>
                <a:lnTo>
                  <a:pt x="17079" y="11653"/>
                </a:lnTo>
                <a:lnTo>
                  <a:pt x="16702" y="13074"/>
                </a:lnTo>
                <a:lnTo>
                  <a:pt x="15949" y="15347"/>
                </a:lnTo>
                <a:lnTo>
                  <a:pt x="15321" y="16342"/>
                </a:lnTo>
                <a:lnTo>
                  <a:pt x="14442" y="17337"/>
                </a:lnTo>
                <a:lnTo>
                  <a:pt x="13688" y="18332"/>
                </a:lnTo>
                <a:lnTo>
                  <a:pt x="12684" y="19042"/>
                </a:lnTo>
                <a:lnTo>
                  <a:pt x="15070" y="21600"/>
                </a:lnTo>
                <a:lnTo>
                  <a:pt x="16577" y="20463"/>
                </a:lnTo>
                <a:lnTo>
                  <a:pt x="18084" y="19184"/>
                </a:lnTo>
                <a:lnTo>
                  <a:pt x="19088" y="17763"/>
                </a:lnTo>
                <a:lnTo>
                  <a:pt x="19967" y="16200"/>
                </a:lnTo>
                <a:lnTo>
                  <a:pt x="20847" y="14353"/>
                </a:lnTo>
                <a:lnTo>
                  <a:pt x="21349" y="12505"/>
                </a:lnTo>
                <a:lnTo>
                  <a:pt x="21600" y="10374"/>
                </a:lnTo>
                <a:lnTo>
                  <a:pt x="21600" y="0"/>
                </a:lnTo>
                <a:lnTo>
                  <a:pt x="12684" y="0"/>
                </a:lnTo>
                <a:close/>
              </a:path>
            </a:pathLst>
          </a:custGeom>
          <a:solidFill>
            <a:srgbClr val="982B4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 panose="020F0502020204030204"/>
              </a:defRPr>
            </a:pPr>
          </a:p>
        </p:txBody>
      </p:sp>
      <p:pic>
        <p:nvPicPr>
          <p:cNvPr id="2" name="图片 1" descr="651fbcb1bd0c2db13e6fc8d4e25ef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9220" y="-171450"/>
            <a:ext cx="1615440" cy="161544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图书馆.jpeg" descr="图书馆.jpeg"/>
          <p:cNvPicPr>
            <a:picLocks noChangeAspect="1"/>
          </p:cNvPicPr>
          <p:nvPr/>
        </p:nvPicPr>
        <p:blipFill>
          <a:blip r:embed="rId1"/>
          <a:srcRect r="31076"/>
          <a:stretch>
            <a:fillRect/>
          </a:stretch>
        </p:blipFill>
        <p:spPr>
          <a:xfrm>
            <a:off x="-1574901" y="0"/>
            <a:ext cx="7090076" cy="6858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65" name="未标题-1.psd" descr="未标题-1.ps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895025">
            <a:off x="-3258250" y="2661055"/>
            <a:ext cx="6760423" cy="6760422"/>
          </a:xfrm>
          <a:prstGeom prst="rect">
            <a:avLst/>
          </a:prstGeom>
          <a:ln w="12700">
            <a:miter lim="400000"/>
            <a:headEnd/>
            <a:tailEnd/>
          </a:ln>
          <a:effectLst>
            <a:reflection stA="50000" endPos="40000" dir="5400000" sy="-100000" algn="bl" rotWithShape="0"/>
          </a:effectLst>
        </p:spPr>
      </p:pic>
      <p:sp>
        <p:nvSpPr>
          <p:cNvPr id="166" name="矩形"/>
          <p:cNvSpPr/>
          <p:nvPr/>
        </p:nvSpPr>
        <p:spPr>
          <a:xfrm>
            <a:off x="-55465" y="2917278"/>
            <a:ext cx="12473239" cy="1146722"/>
          </a:xfrm>
          <a:prstGeom prst="rect">
            <a:avLst/>
          </a:prstGeom>
          <a:solidFill>
            <a:srgbClr val="982B4B">
              <a:alpha val="40010"/>
            </a:srgbClr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 panose="020F0502020204030204"/>
              </a:defRPr>
            </a:pPr>
          </a:p>
        </p:txBody>
      </p:sp>
      <p:pic>
        <p:nvPicPr>
          <p:cNvPr id="168" name="未标题-1.psd" descr="未标题-1.ps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014" y="-2945014"/>
            <a:ext cx="8243129" cy="82431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69" name="扬燕理智慧"/>
          <p:cNvSpPr txBox="1"/>
          <p:nvPr/>
        </p:nvSpPr>
        <p:spPr>
          <a:xfrm>
            <a:off x="7837169" y="3078479"/>
            <a:ext cx="3810635" cy="828675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algn="ctr">
              <a:defRPr sz="4800" b="1">
                <a:solidFill>
                  <a:srgbClr val="982B4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rPr lang="en-US"/>
              <a:t>****</a:t>
            </a:r>
            <a:endParaRPr lang="en-US"/>
          </a:p>
        </p:txBody>
      </p:sp>
      <p:sp>
        <p:nvSpPr>
          <p:cNvPr id="170" name="04"/>
          <p:cNvSpPr txBox="1"/>
          <p:nvPr/>
        </p:nvSpPr>
        <p:spPr>
          <a:xfrm>
            <a:off x="5751829" y="2190749"/>
            <a:ext cx="2085340" cy="247523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 sz="15500">
                <a:solidFill>
                  <a:srgbClr val="982B4B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t>0</a:t>
            </a:r>
            <a:r>
              <a:rPr lang="en-US"/>
              <a:t>2</a:t>
            </a:r>
            <a:endParaRPr lang="en-US"/>
          </a:p>
        </p:txBody>
      </p:sp>
      <p:pic>
        <p:nvPicPr>
          <p:cNvPr id="171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638" y="6140467"/>
            <a:ext cx="1882724" cy="49654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" name="图片 1" descr="651fbcb1bd0c2db13e6fc8d4e25ef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8910" y="476250"/>
            <a:ext cx="1365885" cy="13658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724015" y="5034915"/>
            <a:ext cx="4556125" cy="3670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vertOverflow="overflow" horzOverflow="overflow" vert="horz" wrap="square" lIns="45718" tIns="45718" rIns="45718" bIns="45718" numCol="1" spcCol="38100" rtlCol="0" anchor="t" forceAA="0" upright="0">
            <a:spAutoFit/>
          </a:bodyPr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宋体" panose="02010600030101010101" pitchFamily="2" charset="-122"/>
                <a:cs typeface="+mn-cs"/>
                <a:sym typeface="Helvetica"/>
              </a:rPr>
              <a:t>左边的图可以根据内容随时更换</a:t>
            </a:r>
            <a:endParaRPr kumimoji="0" lang="zh-CN" altLang="en-US" sz="1800" b="1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宋体" panose="02010600030101010101" pitchFamily="2" charset="-122"/>
              <a:cs typeface="+mn-cs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WechatIMG1 1.jpeg" descr="WechatIMG1 1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1" cy="695585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07" name="未标题-1.psd" descr="未标题-1.ps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895025">
            <a:off x="-3258250" y="2661055"/>
            <a:ext cx="6760423" cy="6760422"/>
          </a:xfrm>
          <a:prstGeom prst="rect">
            <a:avLst/>
          </a:prstGeom>
          <a:ln w="12700">
            <a:miter lim="400000"/>
            <a:headEnd/>
            <a:tailEnd/>
          </a:ln>
          <a:effectLst>
            <a:reflection stA="50000" endPos="40000" dir="5400000" sy="-100000" algn="bl" rotWithShape="0"/>
          </a:effectLst>
        </p:spPr>
      </p:pic>
      <p:pic>
        <p:nvPicPr>
          <p:cNvPr id="208" name="未标题-1.psd" descr="未标题-1.ps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014" y="-2945014"/>
            <a:ext cx="8243129" cy="82431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09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44" y="419252"/>
            <a:ext cx="761972" cy="76200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10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4638" y="6140467"/>
            <a:ext cx="1882724" cy="496544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未标题-1.psd" descr="未标题-1.ps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8895025">
            <a:off x="-3258250" y="2661055"/>
            <a:ext cx="6760423" cy="6760422"/>
          </a:xfrm>
          <a:prstGeom prst="rect">
            <a:avLst/>
          </a:prstGeom>
          <a:ln w="12700">
            <a:miter lim="400000"/>
            <a:headEnd/>
            <a:tailEnd/>
          </a:ln>
          <a:effectLst>
            <a:reflection stA="50000" endPos="40000" dir="5400000" sy="-100000" algn="bl" rotWithShape="0"/>
          </a:effectLst>
        </p:spPr>
      </p:pic>
      <p:pic>
        <p:nvPicPr>
          <p:cNvPr id="271" name="未标题-1.psd" descr="未标题-1.ps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76394" y="-2979939"/>
            <a:ext cx="8243129" cy="82431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74" name="招生热线：010-80843808      010-80843809…"/>
          <p:cNvSpPr txBox="1"/>
          <p:nvPr/>
        </p:nvSpPr>
        <p:spPr>
          <a:xfrm>
            <a:off x="1847215" y="2358010"/>
            <a:ext cx="6228854" cy="91059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lnSpc>
                <a:spcPts val="3200"/>
              </a:lnSpc>
              <a:defRPr>
                <a:solidFill>
                  <a:srgbClr val="5E5E5E"/>
                </a:solidFill>
              </a:defRPr>
            </a:pPr>
          </a:p>
          <a:p>
            <a:pPr algn="ctr">
              <a:lnSpc>
                <a:spcPts val="3200"/>
              </a:lnSpc>
              <a:defRPr>
                <a:solidFill>
                  <a:srgbClr val="5E5E5E"/>
                </a:solidFill>
              </a:defRPr>
            </a:pPr>
            <a:r>
              <a:rPr lang="en-US" sz="3600"/>
              <a:t>THANKS</a:t>
            </a:r>
            <a:endParaRPr lang="en-US" sz="3600"/>
          </a:p>
        </p:txBody>
      </p:sp>
      <p:pic>
        <p:nvPicPr>
          <p:cNvPr id="275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4638" y="6140467"/>
            <a:ext cx="1882724" cy="49654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" name="图片 1" descr="651fbcb1bd0c2db13e6fc8d4e25ef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80" y="-27940"/>
            <a:ext cx="1633220" cy="163322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7698105" y="4220845"/>
            <a:ext cx="3241040" cy="1122045"/>
            <a:chOff x="27418" y="17119"/>
            <a:chExt cx="8110" cy="2606"/>
          </a:xfrm>
        </p:grpSpPr>
        <p:pic>
          <p:nvPicPr>
            <p:cNvPr id="4" name="图片 3" descr="燕京理工学院官方微信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918" y="17133"/>
              <a:ext cx="2610" cy="2593"/>
            </a:xfrm>
            <a:prstGeom prst="rect">
              <a:avLst/>
            </a:prstGeom>
          </p:spPr>
        </p:pic>
        <p:pic>
          <p:nvPicPr>
            <p:cNvPr id="5" name="图片 4" descr="燕京理工学院官方微博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418" y="17119"/>
              <a:ext cx="2595" cy="2595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013" y="17119"/>
              <a:ext cx="2905" cy="2607"/>
            </a:xfrm>
            <a:prstGeom prst="rect">
              <a:avLst/>
            </a:prstGeom>
          </p:spPr>
        </p:pic>
      </p:grpSp>
      <p:pic>
        <p:nvPicPr>
          <p:cNvPr id="288" name="图片 13" descr="图片 13"/>
          <p:cNvPicPr>
            <a:picLocks noChangeAspect="1"/>
          </p:cNvPicPr>
          <p:nvPr/>
        </p:nvPicPr>
        <p:blipFill>
          <a:blip r:embed="rId7"/>
          <a:srcRect b="15047"/>
          <a:stretch>
            <a:fillRect/>
          </a:stretch>
        </p:blipFill>
        <p:spPr>
          <a:xfrm>
            <a:off x="8976360" y="5372735"/>
            <a:ext cx="899160" cy="1082040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主题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主题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172</Words>
  <Application>WPS 演示</Application>
  <PresentationFormat/>
  <Paragraphs>36</Paragraphs>
  <Slides>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26" baseType="lpstr">
      <vt:lpstr>Arial</vt:lpstr>
      <vt:lpstr>宋体</vt:lpstr>
      <vt:lpstr>Wingdings</vt:lpstr>
      <vt:lpstr>Helvetica</vt:lpstr>
      <vt:lpstr>Calibri</vt:lpstr>
      <vt:lpstr>Calibri Light</vt:lpstr>
      <vt:lpstr>Arial</vt:lpstr>
      <vt:lpstr>Tahoma</vt:lpstr>
      <vt:lpstr>微软雅黑</vt:lpstr>
      <vt:lpstr>FZZhengHeiS-R-GB</vt:lpstr>
      <vt:lpstr>HelveticaNeue LT 43 LightEx</vt:lpstr>
      <vt:lpstr>Arial Unicode MS</vt:lpstr>
      <vt:lpstr>Times</vt:lpstr>
      <vt:lpstr>Times New Roman</vt:lpstr>
      <vt:lpstr>兰米婷婷体</vt:lpstr>
      <vt:lpstr>悦然行楷_YS</vt:lpstr>
      <vt:lpstr>Calibri</vt:lpstr>
      <vt:lpstr>Helvetica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娟娟</cp:lastModifiedBy>
  <cp:revision>6</cp:revision>
  <dcterms:created xsi:type="dcterms:W3CDTF">2021-05-31T02:25:19Z</dcterms:created>
  <dcterms:modified xsi:type="dcterms:W3CDTF">2021-05-31T02:40:57Z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EC37EB2F597E4926A27956D4EE77FA97</vt:lpwstr>
  </property>
  <property fmtid="{D5CDD505-2E9C-101B-9397-08002B2CF9AE}" pid="3" name="KSOProductBuildVer">
    <vt:lpwstr>2052-11.1.0.10495</vt:lpwstr>
  </property>
</Properties>
</file>